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9"/>
    <p:sldId id="257" r:id="rId30"/>
    <p:sldId id="258" r:id="rId31"/>
    <p:sldId id="259" r:id="rId32"/>
    <p:sldId id="260" r:id="rId33"/>
    <p:sldId id="261" r:id="rId3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Montserrat" charset="1" panose="00000500000000000000"/>
      <p:regular r:id="rId11"/>
    </p:embeddedFont>
    <p:embeddedFont>
      <p:font typeface="Montserrat Bold" charset="1" panose="00000800000000000000"/>
      <p:regular r:id="rId12"/>
    </p:embeddedFont>
    <p:embeddedFont>
      <p:font typeface="Montserrat Italics" charset="1" panose="00000500000000000000"/>
      <p:regular r:id="rId13"/>
    </p:embeddedFont>
    <p:embeddedFont>
      <p:font typeface="Montserrat Bold Italics" charset="1" panose="00000800000000000000"/>
      <p:regular r:id="rId14"/>
    </p:embeddedFont>
    <p:embeddedFont>
      <p:font typeface="Montserrat Thin" charset="1" panose="00000300000000000000"/>
      <p:regular r:id="rId15"/>
    </p:embeddedFont>
    <p:embeddedFont>
      <p:font typeface="Montserrat Thin Italics" charset="1" panose="00000300000000000000"/>
      <p:regular r:id="rId16"/>
    </p:embeddedFont>
    <p:embeddedFont>
      <p:font typeface="Montserrat Extra-Light" charset="1" panose="00000300000000000000"/>
      <p:regular r:id="rId17"/>
    </p:embeddedFont>
    <p:embeddedFont>
      <p:font typeface="Montserrat Extra-Light Italics" charset="1" panose="00000300000000000000"/>
      <p:regular r:id="rId18"/>
    </p:embeddedFont>
    <p:embeddedFont>
      <p:font typeface="Montserrat Light" charset="1" panose="00000400000000000000"/>
      <p:regular r:id="rId19"/>
    </p:embeddedFont>
    <p:embeddedFont>
      <p:font typeface="Montserrat Light Italics" charset="1" panose="00000400000000000000"/>
      <p:regular r:id="rId20"/>
    </p:embeddedFont>
    <p:embeddedFont>
      <p:font typeface="Montserrat Medium" charset="1" panose="00000600000000000000"/>
      <p:regular r:id="rId21"/>
    </p:embeddedFont>
    <p:embeddedFont>
      <p:font typeface="Montserrat Medium Italics" charset="1" panose="00000600000000000000"/>
      <p:regular r:id="rId22"/>
    </p:embeddedFont>
    <p:embeddedFont>
      <p:font typeface="Montserrat Semi-Bold" charset="1" panose="00000700000000000000"/>
      <p:regular r:id="rId23"/>
    </p:embeddedFont>
    <p:embeddedFont>
      <p:font typeface="Montserrat Semi-Bold Italics" charset="1" panose="00000700000000000000"/>
      <p:regular r:id="rId24"/>
    </p:embeddedFont>
    <p:embeddedFont>
      <p:font typeface="Montserrat Ultra-Bold" charset="1" panose="00000900000000000000"/>
      <p:regular r:id="rId25"/>
    </p:embeddedFont>
    <p:embeddedFont>
      <p:font typeface="Montserrat Ultra-Bold Italics" charset="1" panose="00000900000000000000"/>
      <p:regular r:id="rId26"/>
    </p:embeddedFont>
    <p:embeddedFont>
      <p:font typeface="Montserrat Heavy" charset="1" panose="00000A00000000000000"/>
      <p:regular r:id="rId27"/>
    </p:embeddedFont>
    <p:embeddedFont>
      <p:font typeface="Montserrat Heavy Italics" charset="1" panose="00000A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slides/slide1.xml" Type="http://schemas.openxmlformats.org/officeDocument/2006/relationships/slide"/><Relationship Id="rId3" Target="viewProps.xml" Type="http://schemas.openxmlformats.org/officeDocument/2006/relationships/viewProps"/><Relationship Id="rId30" Target="slides/slide2.xml" Type="http://schemas.openxmlformats.org/officeDocument/2006/relationships/slide"/><Relationship Id="rId31" Target="slides/slide3.xml" Type="http://schemas.openxmlformats.org/officeDocument/2006/relationships/slide"/><Relationship Id="rId32" Target="slides/slide4.xml" Type="http://schemas.openxmlformats.org/officeDocument/2006/relationships/slide"/><Relationship Id="rId33" Target="slides/slide5.xml" Type="http://schemas.openxmlformats.org/officeDocument/2006/relationships/slide"/><Relationship Id="rId34" Target="slides/slide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svg" Type="http://schemas.openxmlformats.org/officeDocument/2006/relationships/image"/><Relationship Id="rId2" Target="../media/image8.png" Type="http://schemas.openxmlformats.org/officeDocument/2006/relationships/image"/><Relationship Id="rId3" Target="../media/image3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4.png" Type="http://schemas.openxmlformats.org/officeDocument/2006/relationships/image"/><Relationship Id="rId2" Target="../media/image8.png" Type="http://schemas.openxmlformats.org/officeDocument/2006/relationships/image"/><Relationship Id="rId3" Target="../media/image3.png" Type="http://schemas.openxmlformats.org/officeDocument/2006/relationships/image"/><Relationship Id="rId4" Target="../media/image11.pn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Relationship Id="rId7" Target="../media/image21.png" Type="http://schemas.openxmlformats.org/officeDocument/2006/relationships/image"/><Relationship Id="rId8" Target="../media/image22.png" Type="http://schemas.openxmlformats.org/officeDocument/2006/relationships/image"/><Relationship Id="rId9" Target="../media/image2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1.png" Type="http://schemas.openxmlformats.org/officeDocument/2006/relationships/image"/><Relationship Id="rId4" Target="../media/image2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9444" t="0" r="-1944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32739" y="277765"/>
            <a:ext cx="4478893" cy="1147697"/>
          </a:xfrm>
          <a:custGeom>
            <a:avLst/>
            <a:gdLst/>
            <a:ahLst/>
            <a:cxnLst/>
            <a:rect r="r" b="b" t="t" l="l"/>
            <a:pathLst>
              <a:path h="1147697" w="4478893">
                <a:moveTo>
                  <a:pt x="0" y="0"/>
                </a:moveTo>
                <a:lnTo>
                  <a:pt x="4478892" y="0"/>
                </a:lnTo>
                <a:lnTo>
                  <a:pt x="4478892" y="1147697"/>
                </a:lnTo>
                <a:lnTo>
                  <a:pt x="0" y="11476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0426" t="0" r="-35379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4852151" y="3040525"/>
            <a:ext cx="8583698" cy="3500601"/>
            <a:chOff x="0" y="0"/>
            <a:chExt cx="2260727" cy="92196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0727" cy="921969"/>
            </a:xfrm>
            <a:custGeom>
              <a:avLst/>
              <a:gdLst/>
              <a:ahLst/>
              <a:cxnLst/>
              <a:rect r="r" b="b" t="t" l="l"/>
              <a:pathLst>
                <a:path h="921969" w="2260727">
                  <a:moveTo>
                    <a:pt x="45999" y="0"/>
                  </a:moveTo>
                  <a:lnTo>
                    <a:pt x="2214728" y="0"/>
                  </a:lnTo>
                  <a:cubicBezTo>
                    <a:pt x="2226928" y="0"/>
                    <a:pt x="2238628" y="4846"/>
                    <a:pt x="2247254" y="13473"/>
                  </a:cubicBezTo>
                  <a:cubicBezTo>
                    <a:pt x="2255881" y="22099"/>
                    <a:pt x="2260727" y="33799"/>
                    <a:pt x="2260727" y="45999"/>
                  </a:cubicBezTo>
                  <a:lnTo>
                    <a:pt x="2260727" y="875971"/>
                  </a:lnTo>
                  <a:cubicBezTo>
                    <a:pt x="2260727" y="901375"/>
                    <a:pt x="2240133" y="921969"/>
                    <a:pt x="2214728" y="921969"/>
                  </a:cubicBezTo>
                  <a:lnTo>
                    <a:pt x="45999" y="921969"/>
                  </a:lnTo>
                  <a:cubicBezTo>
                    <a:pt x="33799" y="921969"/>
                    <a:pt x="22099" y="917123"/>
                    <a:pt x="13473" y="908496"/>
                  </a:cubicBezTo>
                  <a:cubicBezTo>
                    <a:pt x="4846" y="899870"/>
                    <a:pt x="0" y="888170"/>
                    <a:pt x="0" y="875971"/>
                  </a:cubicBezTo>
                  <a:lnTo>
                    <a:pt x="0" y="45999"/>
                  </a:lnTo>
                  <a:cubicBezTo>
                    <a:pt x="0" y="20594"/>
                    <a:pt x="20594" y="0"/>
                    <a:pt x="45999" y="0"/>
                  </a:cubicBezTo>
                  <a:close/>
                </a:path>
              </a:pathLst>
            </a:custGeom>
            <a:solidFill>
              <a:srgbClr val="2B41B5">
                <a:alpha val="64706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260727" cy="9695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46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1907389">
            <a:off x="568505" y="3764975"/>
            <a:ext cx="18178092" cy="13641143"/>
          </a:xfrm>
          <a:custGeom>
            <a:avLst/>
            <a:gdLst/>
            <a:ahLst/>
            <a:cxnLst/>
            <a:rect r="r" b="b" t="t" l="l"/>
            <a:pathLst>
              <a:path h="13641143" w="18178092">
                <a:moveTo>
                  <a:pt x="0" y="0"/>
                </a:moveTo>
                <a:lnTo>
                  <a:pt x="18178093" y="0"/>
                </a:lnTo>
                <a:lnTo>
                  <a:pt x="18178093" y="13641143"/>
                </a:lnTo>
                <a:lnTo>
                  <a:pt x="0" y="136411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338451" y="750394"/>
            <a:ext cx="195179" cy="155434"/>
          </a:xfrm>
          <a:custGeom>
            <a:avLst/>
            <a:gdLst/>
            <a:ahLst/>
            <a:cxnLst/>
            <a:rect r="r" b="b" t="t" l="l"/>
            <a:pathLst>
              <a:path h="155434" w="195179">
                <a:moveTo>
                  <a:pt x="0" y="0"/>
                </a:moveTo>
                <a:lnTo>
                  <a:pt x="195179" y="0"/>
                </a:lnTo>
                <a:lnTo>
                  <a:pt x="195179" y="155434"/>
                </a:lnTo>
                <a:lnTo>
                  <a:pt x="0" y="155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486400" y="3279842"/>
            <a:ext cx="7315200" cy="3087624"/>
          </a:xfrm>
          <a:custGeom>
            <a:avLst/>
            <a:gdLst/>
            <a:ahLst/>
            <a:cxnLst/>
            <a:rect r="r" b="b" t="t" l="l"/>
            <a:pathLst>
              <a:path h="3087624" w="7315200">
                <a:moveTo>
                  <a:pt x="0" y="0"/>
                </a:moveTo>
                <a:lnTo>
                  <a:pt x="7315200" y="0"/>
                </a:lnTo>
                <a:lnTo>
                  <a:pt x="7315200" y="3087624"/>
                </a:lnTo>
                <a:lnTo>
                  <a:pt x="0" y="30876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984826" y="1994150"/>
            <a:ext cx="13345452" cy="1046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11"/>
              </a:lnSpc>
            </a:pPr>
            <a:r>
              <a:rPr lang="en-US" sz="6958">
                <a:solidFill>
                  <a:srgbClr val="FFFFFF"/>
                </a:solidFill>
                <a:latin typeface="Montserrat Light"/>
              </a:rPr>
              <a:t>PROPUESTA DE VALOR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124889" y="6712576"/>
            <a:ext cx="12038223" cy="1889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League Spartan"/>
              </a:rPr>
              <a:t>Javier Yahir Juarez Arroyo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League Spartan"/>
              </a:rPr>
              <a:t>Cyrce Salinas Rojas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League Spartan"/>
              </a:rPr>
              <a:t>Ernesto de Luna Quintero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736763" y="690964"/>
            <a:ext cx="2753361" cy="255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9"/>
              </a:lnSpc>
            </a:pPr>
            <a:r>
              <a:rPr lang="en-US" sz="1599">
                <a:solidFill>
                  <a:srgbClr val="FFFFFF"/>
                </a:solidFill>
                <a:latin typeface="Montserrat Bold"/>
              </a:rPr>
              <a:t>Presentación empresarial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9444" t="0" r="-1944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98236" y="639251"/>
            <a:ext cx="16491529" cy="9008498"/>
          </a:xfrm>
          <a:custGeom>
            <a:avLst/>
            <a:gdLst/>
            <a:ahLst/>
            <a:cxnLst/>
            <a:rect r="r" b="b" t="t" l="l"/>
            <a:pathLst>
              <a:path h="9008498" w="16491529">
                <a:moveTo>
                  <a:pt x="0" y="0"/>
                </a:moveTo>
                <a:lnTo>
                  <a:pt x="16491528" y="0"/>
                </a:lnTo>
                <a:lnTo>
                  <a:pt x="16491528" y="9008498"/>
                </a:lnTo>
                <a:lnTo>
                  <a:pt x="0" y="9008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7954023" y="5559901"/>
            <a:ext cx="2379954" cy="2379954"/>
          </a:xfrm>
          <a:custGeom>
            <a:avLst/>
            <a:gdLst/>
            <a:ahLst/>
            <a:cxnLst/>
            <a:rect r="r" b="b" t="t" l="l"/>
            <a:pathLst>
              <a:path h="2379954" w="2379954">
                <a:moveTo>
                  <a:pt x="0" y="0"/>
                </a:moveTo>
                <a:lnTo>
                  <a:pt x="2379954" y="0"/>
                </a:lnTo>
                <a:lnTo>
                  <a:pt x="2379954" y="2379955"/>
                </a:lnTo>
                <a:lnTo>
                  <a:pt x="0" y="23799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92067" y="2461260"/>
            <a:ext cx="8903866" cy="2682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80"/>
              </a:lnSpc>
            </a:pPr>
            <a:r>
              <a:rPr lang="en-US" sz="6000" spc="192">
                <a:solidFill>
                  <a:srgbClr val="FFFFFF"/>
                </a:solidFill>
                <a:latin typeface="Montserrat Heavy"/>
              </a:rPr>
              <a:t>informacion proporcionada por Hey Banco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9444" t="0" r="-1944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995505">
            <a:off x="-7230786" y="1627127"/>
            <a:ext cx="15934719" cy="11957678"/>
          </a:xfrm>
          <a:custGeom>
            <a:avLst/>
            <a:gdLst/>
            <a:ahLst/>
            <a:cxnLst/>
            <a:rect r="r" b="b" t="t" l="l"/>
            <a:pathLst>
              <a:path h="11957678" w="15934719">
                <a:moveTo>
                  <a:pt x="0" y="0"/>
                </a:moveTo>
                <a:lnTo>
                  <a:pt x="15934719" y="0"/>
                </a:lnTo>
                <a:lnTo>
                  <a:pt x="15934719" y="11957678"/>
                </a:lnTo>
                <a:lnTo>
                  <a:pt x="0" y="119576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116562" y="2471005"/>
            <a:ext cx="1375936" cy="1375936"/>
          </a:xfrm>
          <a:custGeom>
            <a:avLst/>
            <a:gdLst/>
            <a:ahLst/>
            <a:cxnLst/>
            <a:rect r="r" b="b" t="t" l="l"/>
            <a:pathLst>
              <a:path h="1375936" w="1375936">
                <a:moveTo>
                  <a:pt x="0" y="0"/>
                </a:moveTo>
                <a:lnTo>
                  <a:pt x="1375935" y="0"/>
                </a:lnTo>
                <a:lnTo>
                  <a:pt x="1375935" y="1375936"/>
                </a:lnTo>
                <a:lnTo>
                  <a:pt x="0" y="13759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3753964" y="2471005"/>
            <a:ext cx="1375936" cy="1375936"/>
          </a:xfrm>
          <a:custGeom>
            <a:avLst/>
            <a:gdLst/>
            <a:ahLst/>
            <a:cxnLst/>
            <a:rect r="r" b="b" t="t" l="l"/>
            <a:pathLst>
              <a:path h="1375936" w="1375936">
                <a:moveTo>
                  <a:pt x="0" y="0"/>
                </a:moveTo>
                <a:lnTo>
                  <a:pt x="1375935" y="0"/>
                </a:lnTo>
                <a:lnTo>
                  <a:pt x="1375935" y="1375936"/>
                </a:lnTo>
                <a:lnTo>
                  <a:pt x="0" y="13759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961527" y="6293763"/>
            <a:ext cx="1375936" cy="1375936"/>
          </a:xfrm>
          <a:custGeom>
            <a:avLst/>
            <a:gdLst/>
            <a:ahLst/>
            <a:cxnLst/>
            <a:rect r="r" b="b" t="t" l="l"/>
            <a:pathLst>
              <a:path h="1375936" w="1375936">
                <a:moveTo>
                  <a:pt x="0" y="0"/>
                </a:moveTo>
                <a:lnTo>
                  <a:pt x="1375936" y="0"/>
                </a:lnTo>
                <a:lnTo>
                  <a:pt x="1375936" y="1375936"/>
                </a:lnTo>
                <a:lnTo>
                  <a:pt x="0" y="13759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8489302" y="2804423"/>
            <a:ext cx="630455" cy="709100"/>
          </a:xfrm>
          <a:custGeom>
            <a:avLst/>
            <a:gdLst/>
            <a:ahLst/>
            <a:cxnLst/>
            <a:rect r="r" b="b" t="t" l="l"/>
            <a:pathLst>
              <a:path h="709100" w="630455">
                <a:moveTo>
                  <a:pt x="0" y="0"/>
                </a:moveTo>
                <a:lnTo>
                  <a:pt x="630455" y="0"/>
                </a:lnTo>
                <a:lnTo>
                  <a:pt x="630455" y="709100"/>
                </a:lnTo>
                <a:lnTo>
                  <a:pt x="0" y="7091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127691" y="2869872"/>
            <a:ext cx="628480" cy="578201"/>
          </a:xfrm>
          <a:custGeom>
            <a:avLst/>
            <a:gdLst/>
            <a:ahLst/>
            <a:cxnLst/>
            <a:rect r="r" b="b" t="t" l="l"/>
            <a:pathLst>
              <a:path h="578201" w="628480">
                <a:moveTo>
                  <a:pt x="0" y="0"/>
                </a:moveTo>
                <a:lnTo>
                  <a:pt x="628480" y="0"/>
                </a:lnTo>
                <a:lnTo>
                  <a:pt x="628480" y="578202"/>
                </a:lnTo>
                <a:lnTo>
                  <a:pt x="0" y="57820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303898" y="6636133"/>
            <a:ext cx="691195" cy="691195"/>
          </a:xfrm>
          <a:custGeom>
            <a:avLst/>
            <a:gdLst/>
            <a:ahLst/>
            <a:cxnLst/>
            <a:rect r="r" b="b" t="t" l="l"/>
            <a:pathLst>
              <a:path h="691195" w="691195">
                <a:moveTo>
                  <a:pt x="0" y="0"/>
                </a:moveTo>
                <a:lnTo>
                  <a:pt x="691194" y="0"/>
                </a:lnTo>
                <a:lnTo>
                  <a:pt x="691194" y="691195"/>
                </a:lnTo>
                <a:lnTo>
                  <a:pt x="0" y="69119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423280" y="4012508"/>
            <a:ext cx="4762500" cy="142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0"/>
              </a:lnSpc>
            </a:pPr>
            <a:r>
              <a:rPr lang="en-US" sz="1800">
                <a:solidFill>
                  <a:srgbClr val="FFFFFF"/>
                </a:solidFill>
                <a:latin typeface="Montserrat Medium"/>
              </a:rPr>
              <a:t>Identificacion de las </a:t>
            </a:r>
            <a:r>
              <a:rPr lang="en-US" sz="1800">
                <a:solidFill>
                  <a:srgbClr val="FFFFFF"/>
                </a:solidFill>
                <a:latin typeface="Montserrat Bold"/>
              </a:rPr>
              <a:t>palabras</a:t>
            </a:r>
            <a:r>
              <a:rPr lang="en-US" sz="180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1800">
                <a:solidFill>
                  <a:srgbClr val="FFFFFF"/>
                </a:solidFill>
                <a:latin typeface="Montserrat Bold"/>
              </a:rPr>
              <a:t>mas usadas, </a:t>
            </a:r>
            <a:r>
              <a:rPr lang="en-US" sz="1800">
                <a:solidFill>
                  <a:srgbClr val="FFFFFF"/>
                </a:solidFill>
                <a:latin typeface="Montserrat"/>
              </a:rPr>
              <a:t>esta siendo</a:t>
            </a:r>
            <a:r>
              <a:rPr lang="en-US" sz="1800">
                <a:solidFill>
                  <a:srgbClr val="FFFFFF"/>
                </a:solidFill>
                <a:latin typeface="Montserrat Medium"/>
              </a:rPr>
              <a:t> “gracias”, lo que quiere decir que en su mayoria la gente no tiene incorformidades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60681" y="4036695"/>
            <a:ext cx="4762500" cy="2146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0"/>
              </a:lnSpc>
            </a:pPr>
            <a:r>
              <a:rPr lang="en-US" sz="1800">
                <a:solidFill>
                  <a:srgbClr val="FFFFFF"/>
                </a:solidFill>
                <a:latin typeface="Montserrat Medium"/>
              </a:rPr>
              <a:t>Pudimos identificar que las fechas en las que más comentarios a tweets se hacían fueron el 27 de febrero y el 13 de marzo lo que quiere decir que en esos días Hey Banco pudo haber posteado un tweet y a la gente le interesó.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596126" y="7717324"/>
            <a:ext cx="6358782" cy="178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0"/>
              </a:lnSpc>
            </a:pPr>
            <a:r>
              <a:rPr lang="en-US" sz="1800">
                <a:solidFill>
                  <a:srgbClr val="FFFFFF"/>
                </a:solidFill>
                <a:latin typeface="Montserrat Medium"/>
              </a:rPr>
              <a:t>Tiempo</a:t>
            </a:r>
          </a:p>
          <a:p>
            <a:pPr algn="ctr" marL="0" indent="0" lvl="0">
              <a:lnSpc>
                <a:spcPts val="2880"/>
              </a:lnSpc>
            </a:pPr>
            <a:r>
              <a:rPr lang="en-US" sz="1800">
                <a:solidFill>
                  <a:srgbClr val="FFFFFF"/>
                </a:solidFill>
                <a:latin typeface="Montserrat Medium"/>
              </a:rPr>
              <a:t>Identificamos los hot moments del csv brindado, lo cual nos permite determinar los momentos donde el product manager debera centrar su atencion en los comentaros de usuarios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23280" y="857043"/>
            <a:ext cx="10056918" cy="89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80"/>
              </a:lnSpc>
            </a:pPr>
            <a:r>
              <a:rPr lang="en-US" sz="6000" spc="192">
                <a:solidFill>
                  <a:srgbClr val="FFFFFF"/>
                </a:solidFill>
                <a:latin typeface="Montserrat Heavy"/>
              </a:rPr>
              <a:t>Conclusion principales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9444" t="0" r="-19444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74954" y="5379809"/>
            <a:ext cx="16138092" cy="0"/>
          </a:xfrm>
          <a:prstGeom prst="line">
            <a:avLst/>
          </a:prstGeom>
          <a:ln cap="flat" w="57150">
            <a:solidFill>
              <a:srgbClr val="2B41B5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4" id="4"/>
          <p:cNvGrpSpPr/>
          <p:nvPr/>
        </p:nvGrpSpPr>
        <p:grpSpPr>
          <a:xfrm rot="0">
            <a:off x="2508528" y="5310522"/>
            <a:ext cx="271924" cy="271924"/>
            <a:chOff x="0" y="0"/>
            <a:chExt cx="1478354" cy="147835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78354" cy="1478354"/>
            </a:xfrm>
            <a:custGeom>
              <a:avLst/>
              <a:gdLst/>
              <a:ahLst/>
              <a:cxnLst/>
              <a:rect r="r" b="b" t="t" l="l"/>
              <a:pathLst>
                <a:path h="1478354" w="1478354">
                  <a:moveTo>
                    <a:pt x="739177" y="0"/>
                  </a:moveTo>
                  <a:cubicBezTo>
                    <a:pt x="330941" y="0"/>
                    <a:pt x="0" y="330941"/>
                    <a:pt x="0" y="739177"/>
                  </a:cubicBezTo>
                  <a:cubicBezTo>
                    <a:pt x="0" y="1147413"/>
                    <a:pt x="330941" y="1478354"/>
                    <a:pt x="739177" y="1478354"/>
                  </a:cubicBezTo>
                  <a:cubicBezTo>
                    <a:pt x="1147413" y="1478354"/>
                    <a:pt x="1478354" y="1147413"/>
                    <a:pt x="1478354" y="739177"/>
                  </a:cubicBezTo>
                  <a:cubicBezTo>
                    <a:pt x="1478354" y="330941"/>
                    <a:pt x="1147413" y="0"/>
                    <a:pt x="739177" y="0"/>
                  </a:cubicBezTo>
                  <a:close/>
                </a:path>
              </a:pathLst>
            </a:custGeom>
            <a:solidFill>
              <a:srgbClr val="2B41B5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138596" y="110021"/>
              <a:ext cx="1201163" cy="1229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6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942877" y="5243847"/>
            <a:ext cx="271924" cy="271924"/>
            <a:chOff x="0" y="0"/>
            <a:chExt cx="1478354" cy="147835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78354" cy="1478354"/>
            </a:xfrm>
            <a:custGeom>
              <a:avLst/>
              <a:gdLst/>
              <a:ahLst/>
              <a:cxnLst/>
              <a:rect r="r" b="b" t="t" l="l"/>
              <a:pathLst>
                <a:path h="1478354" w="1478354">
                  <a:moveTo>
                    <a:pt x="739177" y="0"/>
                  </a:moveTo>
                  <a:cubicBezTo>
                    <a:pt x="330941" y="0"/>
                    <a:pt x="0" y="330941"/>
                    <a:pt x="0" y="739177"/>
                  </a:cubicBezTo>
                  <a:cubicBezTo>
                    <a:pt x="0" y="1147413"/>
                    <a:pt x="330941" y="1478354"/>
                    <a:pt x="739177" y="1478354"/>
                  </a:cubicBezTo>
                  <a:cubicBezTo>
                    <a:pt x="1147413" y="1478354"/>
                    <a:pt x="1478354" y="1147413"/>
                    <a:pt x="1478354" y="739177"/>
                  </a:cubicBezTo>
                  <a:cubicBezTo>
                    <a:pt x="1478354" y="330941"/>
                    <a:pt x="1147413" y="0"/>
                    <a:pt x="739177" y="0"/>
                  </a:cubicBezTo>
                  <a:close/>
                </a:path>
              </a:pathLst>
            </a:custGeom>
            <a:solidFill>
              <a:srgbClr val="2B41B5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138596" y="110021"/>
              <a:ext cx="1201163" cy="1229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6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371020" y="5744371"/>
            <a:ext cx="2546939" cy="576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6"/>
              </a:lnSpc>
            </a:pPr>
            <a:r>
              <a:rPr lang="en-US" sz="1661" spc="6">
                <a:solidFill>
                  <a:srgbClr val="FFFFFF"/>
                </a:solidFill>
                <a:latin typeface="Montserrat Ultra-Bold"/>
              </a:rPr>
              <a:t>Planeacion del</a:t>
            </a:r>
          </a:p>
          <a:p>
            <a:pPr algn="ctr" marL="0" indent="0" lvl="0">
              <a:lnSpc>
                <a:spcPts val="2326"/>
              </a:lnSpc>
              <a:spcBef>
                <a:spcPct val="0"/>
              </a:spcBef>
            </a:pPr>
            <a:r>
              <a:rPr lang="en-US" sz="1661" spc="6">
                <a:solidFill>
                  <a:srgbClr val="FFFFFF"/>
                </a:solidFill>
                <a:latin typeface="Montserrat Ultra-Bold"/>
              </a:rPr>
              <a:t>proyecto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989477" y="5793207"/>
            <a:ext cx="2450648" cy="683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46"/>
              </a:lnSpc>
              <a:spcBef>
                <a:spcPct val="0"/>
              </a:spcBef>
            </a:pPr>
            <a:r>
              <a:rPr lang="en-US" sz="1961" spc="7">
                <a:solidFill>
                  <a:srgbClr val="FFFFFF"/>
                </a:solidFill>
                <a:latin typeface="Montserrat Ultra-Bold"/>
              </a:rPr>
              <a:t>Desarrollo del primer proyecto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155031" y="5725321"/>
            <a:ext cx="2995562" cy="683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46"/>
              </a:lnSpc>
              <a:spcBef>
                <a:spcPct val="0"/>
              </a:spcBef>
            </a:pPr>
            <a:r>
              <a:rPr lang="en-US" sz="1961" spc="7">
                <a:solidFill>
                  <a:srgbClr val="FFFFFF"/>
                </a:solidFill>
                <a:latin typeface="Montserrat Ultra-Bold"/>
              </a:rPr>
              <a:t>Desarrollo del segundo proyecto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952869" y="5725321"/>
            <a:ext cx="3236199" cy="102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46"/>
              </a:lnSpc>
              <a:spcBef>
                <a:spcPct val="0"/>
              </a:spcBef>
            </a:pPr>
            <a:r>
              <a:rPr lang="en-US" sz="1961" spc="7">
                <a:solidFill>
                  <a:srgbClr val="FFFFFF"/>
                </a:solidFill>
                <a:latin typeface="Montserrat Ultra-Bold"/>
              </a:rPr>
              <a:t>Desarrollo del desarrollo del tercer proyecto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465727" y="1747070"/>
            <a:ext cx="11369149" cy="89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80"/>
              </a:lnSpc>
              <a:spcBef>
                <a:spcPct val="0"/>
              </a:spcBef>
            </a:pPr>
            <a:r>
              <a:rPr lang="en-US" sz="6000" spc="192" strike="noStrike" u="none">
                <a:solidFill>
                  <a:srgbClr val="FFFFFF"/>
                </a:solidFill>
                <a:latin typeface="Montserrat Heavy"/>
              </a:rPr>
              <a:t>Línea de tiempo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1380887" y="5218315"/>
            <a:ext cx="271924" cy="271924"/>
            <a:chOff x="0" y="0"/>
            <a:chExt cx="1478354" cy="147835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78354" cy="1478354"/>
            </a:xfrm>
            <a:custGeom>
              <a:avLst/>
              <a:gdLst/>
              <a:ahLst/>
              <a:cxnLst/>
              <a:rect r="r" b="b" t="t" l="l"/>
              <a:pathLst>
                <a:path h="1478354" w="1478354">
                  <a:moveTo>
                    <a:pt x="739177" y="0"/>
                  </a:moveTo>
                  <a:cubicBezTo>
                    <a:pt x="330941" y="0"/>
                    <a:pt x="0" y="330941"/>
                    <a:pt x="0" y="739177"/>
                  </a:cubicBezTo>
                  <a:cubicBezTo>
                    <a:pt x="0" y="1147413"/>
                    <a:pt x="330941" y="1478354"/>
                    <a:pt x="739177" y="1478354"/>
                  </a:cubicBezTo>
                  <a:cubicBezTo>
                    <a:pt x="1147413" y="1478354"/>
                    <a:pt x="1478354" y="1147413"/>
                    <a:pt x="1478354" y="739177"/>
                  </a:cubicBezTo>
                  <a:cubicBezTo>
                    <a:pt x="1478354" y="330941"/>
                    <a:pt x="1147413" y="0"/>
                    <a:pt x="739177" y="0"/>
                  </a:cubicBezTo>
                  <a:close/>
                </a:path>
              </a:pathLst>
            </a:custGeom>
            <a:solidFill>
              <a:srgbClr val="2B41B5"/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138596" y="110021"/>
              <a:ext cx="1201163" cy="1229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6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5299044" y="5243847"/>
            <a:ext cx="271924" cy="271924"/>
            <a:chOff x="0" y="0"/>
            <a:chExt cx="1478354" cy="147835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78354" cy="1478354"/>
            </a:xfrm>
            <a:custGeom>
              <a:avLst/>
              <a:gdLst/>
              <a:ahLst/>
              <a:cxnLst/>
              <a:rect r="r" b="b" t="t" l="l"/>
              <a:pathLst>
                <a:path h="1478354" w="1478354">
                  <a:moveTo>
                    <a:pt x="739177" y="0"/>
                  </a:moveTo>
                  <a:cubicBezTo>
                    <a:pt x="330941" y="0"/>
                    <a:pt x="0" y="330941"/>
                    <a:pt x="0" y="739177"/>
                  </a:cubicBezTo>
                  <a:cubicBezTo>
                    <a:pt x="0" y="1147413"/>
                    <a:pt x="330941" y="1478354"/>
                    <a:pt x="739177" y="1478354"/>
                  </a:cubicBezTo>
                  <a:cubicBezTo>
                    <a:pt x="1147413" y="1478354"/>
                    <a:pt x="1478354" y="1147413"/>
                    <a:pt x="1478354" y="739177"/>
                  </a:cubicBezTo>
                  <a:cubicBezTo>
                    <a:pt x="1478354" y="330941"/>
                    <a:pt x="1147413" y="0"/>
                    <a:pt x="739177" y="0"/>
                  </a:cubicBezTo>
                  <a:close/>
                </a:path>
              </a:pathLst>
            </a:custGeom>
            <a:solidFill>
              <a:srgbClr val="2B41B5"/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138596" y="110021"/>
              <a:ext cx="1201163" cy="1229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6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600002" y="6457912"/>
            <a:ext cx="2097376" cy="1977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8"/>
              </a:lnSpc>
              <a:spcBef>
                <a:spcPct val="0"/>
              </a:spcBef>
            </a:pPr>
            <a:r>
              <a:rPr lang="en-US" sz="1699" spc="30">
                <a:solidFill>
                  <a:srgbClr val="FFFFFF"/>
                </a:solidFill>
                <a:latin typeface="Montserrat"/>
              </a:rPr>
              <a:t>Lluvia de ideas con el equipo sobrea los posibles proyectos que se pueden realizar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473769" y="6848280"/>
            <a:ext cx="3210140" cy="1644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8"/>
              </a:lnSpc>
              <a:spcBef>
                <a:spcPct val="0"/>
              </a:spcBef>
            </a:pPr>
            <a:r>
              <a:rPr lang="en-US" sz="1699" spc="30">
                <a:solidFill>
                  <a:srgbClr val="FFFFFF"/>
                </a:solidFill>
                <a:latin typeface="Montserrat"/>
              </a:rPr>
              <a:t>Desarrollo de sitio web, y un analisis exploratorio, no aportaba algo completamente significativo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018354" y="6694668"/>
            <a:ext cx="3268916" cy="2310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8"/>
              </a:lnSpc>
              <a:spcBef>
                <a:spcPct val="0"/>
              </a:spcBef>
            </a:pPr>
            <a:r>
              <a:rPr lang="en-US" sz="1699" spc="30">
                <a:solidFill>
                  <a:srgbClr val="FFFFFF"/>
                </a:solidFill>
                <a:latin typeface="Montserrat"/>
              </a:rPr>
              <a:t>Utilizacion de metodo webescraping el cual nos permite buscar los comentarios y tweets trendings de un empresa en especifico, descartado por costos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136893" y="6932793"/>
            <a:ext cx="2868149" cy="1890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46"/>
              </a:lnSpc>
              <a:spcBef>
                <a:spcPct val="0"/>
              </a:spcBef>
            </a:pPr>
            <a:r>
              <a:rPr lang="en-US" sz="1940" spc="34">
                <a:solidFill>
                  <a:srgbClr val="FFFFFF"/>
                </a:solidFill>
                <a:latin typeface="Montserrat"/>
              </a:rPr>
              <a:t>Implementacion de un LLM con el categorizar los comentarios del dataset</a:t>
            </a:r>
          </a:p>
        </p:txBody>
      </p:sp>
      <p:sp>
        <p:nvSpPr>
          <p:cNvPr name="Freeform 25" id="25"/>
          <p:cNvSpPr/>
          <p:nvPr/>
        </p:nvSpPr>
        <p:spPr>
          <a:xfrm flipH="false" flipV="true" rot="0">
            <a:off x="1696190" y="3399372"/>
            <a:ext cx="1905000" cy="1648691"/>
          </a:xfrm>
          <a:custGeom>
            <a:avLst/>
            <a:gdLst/>
            <a:ahLst/>
            <a:cxnLst/>
            <a:rect r="r" b="b" t="t" l="l"/>
            <a:pathLst>
              <a:path h="1648691" w="1905000">
                <a:moveTo>
                  <a:pt x="0" y="1648691"/>
                </a:moveTo>
                <a:lnTo>
                  <a:pt x="1905000" y="1648691"/>
                </a:lnTo>
                <a:lnTo>
                  <a:pt x="1905000" y="0"/>
                </a:lnTo>
                <a:lnTo>
                  <a:pt x="0" y="0"/>
                </a:lnTo>
                <a:lnTo>
                  <a:pt x="0" y="164869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6" id="26"/>
          <p:cNvSpPr/>
          <p:nvPr/>
        </p:nvSpPr>
        <p:spPr>
          <a:xfrm flipH="false" flipV="true" rot="0">
            <a:off x="6126339" y="3399372"/>
            <a:ext cx="1905000" cy="1648691"/>
          </a:xfrm>
          <a:custGeom>
            <a:avLst/>
            <a:gdLst/>
            <a:ahLst/>
            <a:cxnLst/>
            <a:rect r="r" b="b" t="t" l="l"/>
            <a:pathLst>
              <a:path h="1648691" w="1905000">
                <a:moveTo>
                  <a:pt x="0" y="1648691"/>
                </a:moveTo>
                <a:lnTo>
                  <a:pt x="1905000" y="1648691"/>
                </a:lnTo>
                <a:lnTo>
                  <a:pt x="1905000" y="0"/>
                </a:lnTo>
                <a:lnTo>
                  <a:pt x="0" y="0"/>
                </a:lnTo>
                <a:lnTo>
                  <a:pt x="0" y="164869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27" id="27"/>
          <p:cNvSpPr txBox="true"/>
          <p:nvPr/>
        </p:nvSpPr>
        <p:spPr>
          <a:xfrm rot="0">
            <a:off x="2265241" y="3840767"/>
            <a:ext cx="766898" cy="562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87"/>
              </a:lnSpc>
              <a:spcBef>
                <a:spcPct val="0"/>
              </a:spcBef>
            </a:pPr>
            <a:r>
              <a:rPr lang="en-US" sz="3348" spc="13">
                <a:solidFill>
                  <a:srgbClr val="FFFFFF"/>
                </a:solidFill>
                <a:latin typeface="Montserrat Ultra-Bold"/>
              </a:rPr>
              <a:t>1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699320" y="3840767"/>
            <a:ext cx="766898" cy="562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90"/>
              </a:lnSpc>
              <a:spcBef>
                <a:spcPct val="0"/>
              </a:spcBef>
            </a:pPr>
            <a:r>
              <a:rPr lang="en-US" sz="3350" spc="13">
                <a:solidFill>
                  <a:srgbClr val="FFFFFF"/>
                </a:solidFill>
                <a:latin typeface="Montserrat Ultra-Bold"/>
              </a:rPr>
              <a:t>2</a:t>
            </a:r>
          </a:p>
        </p:txBody>
      </p:sp>
      <p:sp>
        <p:nvSpPr>
          <p:cNvPr name="Freeform 29" id="29"/>
          <p:cNvSpPr/>
          <p:nvPr/>
        </p:nvSpPr>
        <p:spPr>
          <a:xfrm flipH="false" flipV="true" rot="0">
            <a:off x="10564349" y="3399372"/>
            <a:ext cx="1905000" cy="1648691"/>
          </a:xfrm>
          <a:custGeom>
            <a:avLst/>
            <a:gdLst/>
            <a:ahLst/>
            <a:cxnLst/>
            <a:rect r="r" b="b" t="t" l="l"/>
            <a:pathLst>
              <a:path h="1648691" w="1905000">
                <a:moveTo>
                  <a:pt x="0" y="1648691"/>
                </a:moveTo>
                <a:lnTo>
                  <a:pt x="1905000" y="1648691"/>
                </a:lnTo>
                <a:lnTo>
                  <a:pt x="1905000" y="0"/>
                </a:lnTo>
                <a:lnTo>
                  <a:pt x="0" y="0"/>
                </a:lnTo>
                <a:lnTo>
                  <a:pt x="0" y="164869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0" id="30"/>
          <p:cNvSpPr txBox="true"/>
          <p:nvPr/>
        </p:nvSpPr>
        <p:spPr>
          <a:xfrm rot="0">
            <a:off x="11133400" y="3840767"/>
            <a:ext cx="766898" cy="562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90"/>
              </a:lnSpc>
              <a:spcBef>
                <a:spcPct val="0"/>
              </a:spcBef>
            </a:pPr>
            <a:r>
              <a:rPr lang="en-US" sz="3350" spc="13">
                <a:solidFill>
                  <a:srgbClr val="FFFFFF"/>
                </a:solidFill>
                <a:latin typeface="Montserrat Ultra-Bold"/>
              </a:rPr>
              <a:t>3</a:t>
            </a:r>
          </a:p>
        </p:txBody>
      </p:sp>
      <p:sp>
        <p:nvSpPr>
          <p:cNvPr name="Freeform 31" id="31"/>
          <p:cNvSpPr/>
          <p:nvPr/>
        </p:nvSpPr>
        <p:spPr>
          <a:xfrm flipH="false" flipV="true" rot="0">
            <a:off x="14482506" y="3481035"/>
            <a:ext cx="1905000" cy="1648691"/>
          </a:xfrm>
          <a:custGeom>
            <a:avLst/>
            <a:gdLst/>
            <a:ahLst/>
            <a:cxnLst/>
            <a:rect r="r" b="b" t="t" l="l"/>
            <a:pathLst>
              <a:path h="1648691" w="1905000">
                <a:moveTo>
                  <a:pt x="0" y="1648691"/>
                </a:moveTo>
                <a:lnTo>
                  <a:pt x="1905000" y="1648691"/>
                </a:lnTo>
                <a:lnTo>
                  <a:pt x="1905000" y="0"/>
                </a:lnTo>
                <a:lnTo>
                  <a:pt x="0" y="0"/>
                </a:lnTo>
                <a:lnTo>
                  <a:pt x="0" y="164869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2" id="32"/>
          <p:cNvSpPr txBox="true"/>
          <p:nvPr/>
        </p:nvSpPr>
        <p:spPr>
          <a:xfrm rot="0">
            <a:off x="15051557" y="3840806"/>
            <a:ext cx="766898" cy="562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90"/>
              </a:lnSpc>
              <a:spcBef>
                <a:spcPct val="0"/>
              </a:spcBef>
            </a:pPr>
            <a:r>
              <a:rPr lang="en-US" sz="3350" spc="13">
                <a:solidFill>
                  <a:srgbClr val="FFFFFF"/>
                </a:solidFill>
                <a:latin typeface="Montserrat Ultra-Bold"/>
              </a:rPr>
              <a:t>4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318500" y="1226586"/>
            <a:ext cx="9917752" cy="501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73"/>
              </a:lnSpc>
            </a:pPr>
            <a:r>
              <a:rPr lang="en-US" sz="3367">
                <a:solidFill>
                  <a:srgbClr val="FFFFFF"/>
                </a:solidFill>
                <a:latin typeface="Montserrat Light"/>
              </a:rPr>
              <a:t>PROYECTO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9444" t="0" r="-19444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695556">
            <a:off x="-4657223" y="-11391974"/>
            <a:ext cx="24025991" cy="18029504"/>
          </a:xfrm>
          <a:custGeom>
            <a:avLst/>
            <a:gdLst/>
            <a:ahLst/>
            <a:cxnLst/>
            <a:rect r="r" b="b" t="t" l="l"/>
            <a:pathLst>
              <a:path h="18029504" w="24025991">
                <a:moveTo>
                  <a:pt x="24025991" y="18029504"/>
                </a:moveTo>
                <a:lnTo>
                  <a:pt x="0" y="18029504"/>
                </a:lnTo>
                <a:lnTo>
                  <a:pt x="0" y="0"/>
                </a:lnTo>
                <a:lnTo>
                  <a:pt x="24025991" y="0"/>
                </a:lnTo>
                <a:lnTo>
                  <a:pt x="24025991" y="18029504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17066" y="3303157"/>
            <a:ext cx="1853869" cy="1853869"/>
          </a:xfrm>
          <a:custGeom>
            <a:avLst/>
            <a:gdLst/>
            <a:ahLst/>
            <a:cxnLst/>
            <a:rect r="r" b="b" t="t" l="l"/>
            <a:pathLst>
              <a:path h="1853869" w="1853869">
                <a:moveTo>
                  <a:pt x="0" y="0"/>
                </a:moveTo>
                <a:lnTo>
                  <a:pt x="1853868" y="0"/>
                </a:lnTo>
                <a:lnTo>
                  <a:pt x="1853868" y="1853869"/>
                </a:lnTo>
                <a:lnTo>
                  <a:pt x="0" y="18538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8862504" y="3823732"/>
            <a:ext cx="562992" cy="812718"/>
          </a:xfrm>
          <a:custGeom>
            <a:avLst/>
            <a:gdLst/>
            <a:ahLst/>
            <a:cxnLst/>
            <a:rect r="r" b="b" t="t" l="l"/>
            <a:pathLst>
              <a:path h="812718" w="562992">
                <a:moveTo>
                  <a:pt x="0" y="0"/>
                </a:moveTo>
                <a:lnTo>
                  <a:pt x="562992" y="0"/>
                </a:lnTo>
                <a:lnTo>
                  <a:pt x="562992" y="812718"/>
                </a:lnTo>
                <a:lnTo>
                  <a:pt x="0" y="8127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73257" y="7390728"/>
            <a:ext cx="2123350" cy="1174920"/>
          </a:xfrm>
          <a:custGeom>
            <a:avLst/>
            <a:gdLst/>
            <a:ahLst/>
            <a:cxnLst/>
            <a:rect r="r" b="b" t="t" l="l"/>
            <a:pathLst>
              <a:path h="1174920" w="2123350">
                <a:moveTo>
                  <a:pt x="0" y="0"/>
                </a:moveTo>
                <a:lnTo>
                  <a:pt x="2123350" y="0"/>
                </a:lnTo>
                <a:lnTo>
                  <a:pt x="2123350" y="1174920"/>
                </a:lnTo>
                <a:lnTo>
                  <a:pt x="0" y="11749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021588" y="6884729"/>
            <a:ext cx="2502873" cy="1251436"/>
          </a:xfrm>
          <a:custGeom>
            <a:avLst/>
            <a:gdLst/>
            <a:ahLst/>
            <a:cxnLst/>
            <a:rect r="r" b="b" t="t" l="l"/>
            <a:pathLst>
              <a:path h="1251436" w="2502873">
                <a:moveTo>
                  <a:pt x="0" y="0"/>
                </a:moveTo>
                <a:lnTo>
                  <a:pt x="2502873" y="0"/>
                </a:lnTo>
                <a:lnTo>
                  <a:pt x="2502873" y="1251436"/>
                </a:lnTo>
                <a:lnTo>
                  <a:pt x="0" y="12514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788431" y="3547033"/>
            <a:ext cx="3736030" cy="683058"/>
          </a:xfrm>
          <a:custGeom>
            <a:avLst/>
            <a:gdLst/>
            <a:ahLst/>
            <a:cxnLst/>
            <a:rect r="r" b="b" t="t" l="l"/>
            <a:pathLst>
              <a:path h="683058" w="3736030">
                <a:moveTo>
                  <a:pt x="0" y="0"/>
                </a:moveTo>
                <a:lnTo>
                  <a:pt x="3736030" y="0"/>
                </a:lnTo>
                <a:lnTo>
                  <a:pt x="3736030" y="683058"/>
                </a:lnTo>
                <a:lnTo>
                  <a:pt x="0" y="6830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5270" t="-32429" r="-5226" b="-1961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95807" y="3547033"/>
            <a:ext cx="4267609" cy="933137"/>
          </a:xfrm>
          <a:custGeom>
            <a:avLst/>
            <a:gdLst/>
            <a:ahLst/>
            <a:cxnLst/>
            <a:rect r="r" b="b" t="t" l="l"/>
            <a:pathLst>
              <a:path h="933137" w="4267609">
                <a:moveTo>
                  <a:pt x="0" y="0"/>
                </a:moveTo>
                <a:lnTo>
                  <a:pt x="4267609" y="0"/>
                </a:lnTo>
                <a:lnTo>
                  <a:pt x="4267609" y="933137"/>
                </a:lnTo>
                <a:lnTo>
                  <a:pt x="0" y="93313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-117954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963416" y="1760143"/>
            <a:ext cx="8301139" cy="89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80"/>
              </a:lnSpc>
            </a:pPr>
            <a:r>
              <a:rPr lang="en-US" sz="6000" spc="192">
                <a:solidFill>
                  <a:srgbClr val="FFFFFF"/>
                </a:solidFill>
                <a:latin typeface="Montserrat Heavy"/>
              </a:rPr>
              <a:t>Propuesta de valor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437977" y="5699951"/>
            <a:ext cx="9412046" cy="2871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63"/>
              </a:lnSpc>
            </a:pPr>
            <a:r>
              <a:rPr lang="en-US" sz="2914">
                <a:solidFill>
                  <a:srgbClr val="FFFFFF"/>
                </a:solidFill>
                <a:latin typeface="Montserrat"/>
              </a:rPr>
              <a:t>La idea propuesta para hey banco es desarrollar un aplicacion web o un dashboard en power bi que nos permita comparar los puntos principales de cada banco, por medio de diferentes indicadores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9444" t="0" r="-19444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871040" y="542172"/>
            <a:ext cx="8717027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Montserrat"/>
              </a:rPr>
              <a:t>A la hora de analizar llegamos a la conclusion de que algunas posibles secciones de analisis podrian ser </a:t>
            </a:r>
          </a:p>
        </p:txBody>
      </p:sp>
      <p:sp>
        <p:nvSpPr>
          <p:cNvPr name="AutoShape 4" id="4"/>
          <p:cNvSpPr/>
          <p:nvPr/>
        </p:nvSpPr>
        <p:spPr>
          <a:xfrm flipH="true">
            <a:off x="2160943" y="942857"/>
            <a:ext cx="2710098" cy="2014458"/>
          </a:xfrm>
          <a:prstGeom prst="line">
            <a:avLst/>
          </a:prstGeom>
          <a:ln cap="flat" w="28575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2066478" y="2885507"/>
            <a:ext cx="188930" cy="18893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86311" lIns="86311" bIns="86311" rIns="86311"/>
            <a:lstStyle/>
            <a:p>
              <a:pPr algn="ctr">
                <a:lnSpc>
                  <a:spcPts val="103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6008789" y="1651949"/>
            <a:ext cx="0" cy="1133489"/>
          </a:xfrm>
          <a:prstGeom prst="line">
            <a:avLst/>
          </a:prstGeom>
          <a:ln cap="flat" w="28575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0">
            <a:off x="5914324" y="2713629"/>
            <a:ext cx="188930" cy="18893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86311" lIns="86311" bIns="86311" rIns="86311"/>
            <a:lstStyle/>
            <a:p>
              <a:pPr algn="ctr">
                <a:lnSpc>
                  <a:spcPts val="103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5320821" y="3088797"/>
            <a:ext cx="1375936" cy="1375936"/>
          </a:xfrm>
          <a:custGeom>
            <a:avLst/>
            <a:gdLst/>
            <a:ahLst/>
            <a:cxnLst/>
            <a:rect r="r" b="b" t="t" l="l"/>
            <a:pathLst>
              <a:path h="1375936" w="1375936">
                <a:moveTo>
                  <a:pt x="0" y="0"/>
                </a:moveTo>
                <a:lnTo>
                  <a:pt x="1375936" y="0"/>
                </a:lnTo>
                <a:lnTo>
                  <a:pt x="1375936" y="1375935"/>
                </a:lnTo>
                <a:lnTo>
                  <a:pt x="0" y="13759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13" id="13"/>
          <p:cNvSpPr/>
          <p:nvPr/>
        </p:nvSpPr>
        <p:spPr>
          <a:xfrm>
            <a:off x="13588068" y="942857"/>
            <a:ext cx="2469838" cy="2048720"/>
          </a:xfrm>
          <a:prstGeom prst="line">
            <a:avLst/>
          </a:prstGeom>
          <a:ln cap="flat" w="28575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15963441" y="2917873"/>
            <a:ext cx="188930" cy="18893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6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1131061" y="3088797"/>
            <a:ext cx="1375936" cy="1375936"/>
          </a:xfrm>
          <a:custGeom>
            <a:avLst/>
            <a:gdLst/>
            <a:ahLst/>
            <a:cxnLst/>
            <a:rect r="r" b="b" t="t" l="l"/>
            <a:pathLst>
              <a:path h="1375936" w="1375936">
                <a:moveTo>
                  <a:pt x="0" y="0"/>
                </a:moveTo>
                <a:lnTo>
                  <a:pt x="1375936" y="0"/>
                </a:lnTo>
                <a:lnTo>
                  <a:pt x="1375936" y="1375935"/>
                </a:lnTo>
                <a:lnTo>
                  <a:pt x="0" y="13759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18" id="18"/>
          <p:cNvSpPr/>
          <p:nvPr/>
        </p:nvSpPr>
        <p:spPr>
          <a:xfrm>
            <a:off x="11819029" y="1651949"/>
            <a:ext cx="0" cy="1133489"/>
          </a:xfrm>
          <a:prstGeom prst="line">
            <a:avLst/>
          </a:prstGeom>
          <a:ln cap="flat" w="28575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19" id="19"/>
          <p:cNvGrpSpPr/>
          <p:nvPr/>
        </p:nvGrpSpPr>
        <p:grpSpPr>
          <a:xfrm rot="0">
            <a:off x="11724564" y="2713629"/>
            <a:ext cx="188930" cy="18893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86311" lIns="86311" bIns="86311" rIns="86311"/>
            <a:lstStyle/>
            <a:p>
              <a:pPr algn="ctr">
                <a:lnSpc>
                  <a:spcPts val="103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5412226" y="3304157"/>
            <a:ext cx="1375936" cy="1375936"/>
          </a:xfrm>
          <a:custGeom>
            <a:avLst/>
            <a:gdLst/>
            <a:ahLst/>
            <a:cxnLst/>
            <a:rect r="r" b="b" t="t" l="l"/>
            <a:pathLst>
              <a:path h="1375936" w="1375936">
                <a:moveTo>
                  <a:pt x="0" y="0"/>
                </a:moveTo>
                <a:lnTo>
                  <a:pt x="1375935" y="0"/>
                </a:lnTo>
                <a:lnTo>
                  <a:pt x="1375935" y="1375936"/>
                </a:lnTo>
                <a:lnTo>
                  <a:pt x="0" y="13759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3" id="23"/>
          <p:cNvSpPr/>
          <p:nvPr/>
        </p:nvSpPr>
        <p:spPr>
          <a:xfrm flipH="false" flipV="false" rot="0">
            <a:off x="1458190" y="3260674"/>
            <a:ext cx="1375936" cy="1375936"/>
          </a:xfrm>
          <a:custGeom>
            <a:avLst/>
            <a:gdLst/>
            <a:ahLst/>
            <a:cxnLst/>
            <a:rect r="r" b="b" t="t" l="l"/>
            <a:pathLst>
              <a:path h="1375936" w="1375936">
                <a:moveTo>
                  <a:pt x="0" y="0"/>
                </a:moveTo>
                <a:lnTo>
                  <a:pt x="1375936" y="0"/>
                </a:lnTo>
                <a:lnTo>
                  <a:pt x="1375936" y="1375936"/>
                </a:lnTo>
                <a:lnTo>
                  <a:pt x="0" y="13759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24" id="24"/>
          <p:cNvSpPr/>
          <p:nvPr/>
        </p:nvSpPr>
        <p:spPr>
          <a:xfrm>
            <a:off x="9229554" y="1305442"/>
            <a:ext cx="0" cy="3637457"/>
          </a:xfrm>
          <a:prstGeom prst="line">
            <a:avLst/>
          </a:prstGeom>
          <a:ln cap="flat" w="28575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25" id="25"/>
          <p:cNvGrpSpPr/>
          <p:nvPr/>
        </p:nvGrpSpPr>
        <p:grpSpPr>
          <a:xfrm rot="0">
            <a:off x="9135089" y="4942900"/>
            <a:ext cx="188930" cy="188930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86311" lIns="86311" bIns="86311" rIns="86311"/>
            <a:lstStyle/>
            <a:p>
              <a:pPr algn="ctr">
                <a:lnSpc>
                  <a:spcPts val="103"/>
                </a:lnSpc>
              </a:pPr>
            </a:p>
          </p:txBody>
        </p:sp>
      </p:grpSp>
      <p:sp>
        <p:nvSpPr>
          <p:cNvPr name="Freeform 28" id="28"/>
          <p:cNvSpPr/>
          <p:nvPr/>
        </p:nvSpPr>
        <p:spPr>
          <a:xfrm flipH="false" flipV="false" rot="0">
            <a:off x="8541586" y="5234027"/>
            <a:ext cx="1375936" cy="1375936"/>
          </a:xfrm>
          <a:custGeom>
            <a:avLst/>
            <a:gdLst/>
            <a:ahLst/>
            <a:cxnLst/>
            <a:rect r="r" b="b" t="t" l="l"/>
            <a:pathLst>
              <a:path h="1375936" w="1375936">
                <a:moveTo>
                  <a:pt x="0" y="0"/>
                </a:moveTo>
                <a:lnTo>
                  <a:pt x="1375936" y="0"/>
                </a:lnTo>
                <a:lnTo>
                  <a:pt x="1375936" y="1375936"/>
                </a:lnTo>
                <a:lnTo>
                  <a:pt x="0" y="13759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9" id="29"/>
          <p:cNvSpPr/>
          <p:nvPr/>
        </p:nvSpPr>
        <p:spPr>
          <a:xfrm flipH="false" flipV="false" rot="0">
            <a:off x="1871915" y="7402441"/>
            <a:ext cx="1610469" cy="962540"/>
          </a:xfrm>
          <a:custGeom>
            <a:avLst/>
            <a:gdLst/>
            <a:ahLst/>
            <a:cxnLst/>
            <a:rect r="r" b="b" t="t" l="l"/>
            <a:pathLst>
              <a:path h="962540" w="1610469">
                <a:moveTo>
                  <a:pt x="0" y="0"/>
                </a:moveTo>
                <a:lnTo>
                  <a:pt x="1610469" y="0"/>
                </a:lnTo>
                <a:lnTo>
                  <a:pt x="1610469" y="962539"/>
                </a:lnTo>
                <a:lnTo>
                  <a:pt x="0" y="9625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96521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4444985" y="4594769"/>
            <a:ext cx="3316538" cy="102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46"/>
              </a:lnSpc>
              <a:spcBef>
                <a:spcPct val="0"/>
              </a:spcBef>
            </a:pPr>
            <a:r>
              <a:rPr lang="en-US" sz="1961" spc="7">
                <a:solidFill>
                  <a:srgbClr val="FFFFFF"/>
                </a:solidFill>
                <a:latin typeface="Montserrat Ultra-Bold"/>
              </a:rPr>
              <a:t>Promedio de interacciones por tweet por día de la semana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608152" y="4721907"/>
            <a:ext cx="2421755" cy="102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46"/>
              </a:lnSpc>
              <a:spcBef>
                <a:spcPct val="0"/>
              </a:spcBef>
            </a:pPr>
            <a:r>
              <a:rPr lang="en-US" sz="1961" spc="7">
                <a:solidFill>
                  <a:srgbClr val="FFFFFF"/>
                </a:solidFill>
                <a:latin typeface="Montserrat Ultra-Bold"/>
              </a:rPr>
              <a:t>Horas del día con mayor interacción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5045441" y="4868416"/>
            <a:ext cx="2213859" cy="102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46"/>
              </a:lnSpc>
              <a:spcBef>
                <a:spcPct val="0"/>
              </a:spcBef>
            </a:pPr>
            <a:r>
              <a:rPr lang="en-US" sz="1961" spc="7">
                <a:solidFill>
                  <a:srgbClr val="FFFFFF"/>
                </a:solidFill>
                <a:latin typeface="Montserrat Ultra-Bold"/>
              </a:rPr>
              <a:t>Comparación de métricas de compromiso 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50275" y="4868416"/>
            <a:ext cx="3709030" cy="683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46"/>
              </a:lnSpc>
              <a:spcBef>
                <a:spcPct val="0"/>
              </a:spcBef>
            </a:pPr>
            <a:r>
              <a:rPr lang="en-US" sz="1961" spc="7">
                <a:solidFill>
                  <a:srgbClr val="FFFFFF"/>
                </a:solidFill>
                <a:latin typeface="Montserrat Ultra-Bold"/>
              </a:rPr>
              <a:t>Número total de interacciones por tweet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871915" y="3611363"/>
            <a:ext cx="548485" cy="648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3"/>
              </a:lnSpc>
            </a:pPr>
            <a:r>
              <a:rPr lang="en-US" sz="4342" spc="138">
                <a:solidFill>
                  <a:srgbClr val="FFFFFF"/>
                </a:solidFill>
                <a:latin typeface="Montserrat Heavy"/>
              </a:rPr>
              <a:t>1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5734546" y="3439485"/>
            <a:ext cx="548485" cy="648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3"/>
              </a:lnSpc>
            </a:pPr>
            <a:r>
              <a:rPr lang="en-US" sz="4342" spc="138">
                <a:solidFill>
                  <a:srgbClr val="FFFFFF"/>
                </a:solidFill>
                <a:latin typeface="Montserrat Heavy"/>
              </a:rPr>
              <a:t>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544787" y="3439485"/>
            <a:ext cx="548485" cy="648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3"/>
              </a:lnSpc>
            </a:pPr>
            <a:r>
              <a:rPr lang="en-US" sz="4342" spc="138">
                <a:solidFill>
                  <a:srgbClr val="FFFFFF"/>
                </a:solidFill>
                <a:latin typeface="Montserrat Heavy"/>
              </a:rPr>
              <a:t>4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5830392" y="3654846"/>
            <a:ext cx="548485" cy="648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3"/>
              </a:lnSpc>
            </a:pPr>
            <a:r>
              <a:rPr lang="en-US" sz="4342" spc="138">
                <a:solidFill>
                  <a:srgbClr val="FFFFFF"/>
                </a:solidFill>
                <a:latin typeface="Montserrat Heavy"/>
              </a:rPr>
              <a:t>5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761523" y="6739999"/>
            <a:ext cx="3316538" cy="102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46"/>
              </a:lnSpc>
              <a:spcBef>
                <a:spcPct val="0"/>
              </a:spcBef>
            </a:pPr>
            <a:r>
              <a:rPr lang="en-US" sz="1961" spc="7">
                <a:solidFill>
                  <a:srgbClr val="FFFFFF"/>
                </a:solidFill>
                <a:latin typeface="Montserrat Ultra-Bold"/>
              </a:rPr>
              <a:t>Promedio de interacciones por tweet por día de la semana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8896139" y="5593702"/>
            <a:ext cx="548485" cy="648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3"/>
              </a:lnSpc>
            </a:pPr>
            <a:r>
              <a:rPr lang="en-US" sz="4342" spc="138">
                <a:solidFill>
                  <a:srgbClr val="FFFFFF"/>
                </a:solidFill>
                <a:latin typeface="Montserrat Heavy"/>
              </a:rPr>
              <a:t>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DAGEXpUVp1c</dc:identifier>
  <dcterms:modified xsi:type="dcterms:W3CDTF">2011-08-01T06:04:30Z</dcterms:modified>
  <cp:revision>1</cp:revision>
  <dc:title>Hey Banco - presentacion reto </dc:title>
</cp:coreProperties>
</file>

<file path=docProps/thumbnail.jpeg>
</file>